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0040" autoAdjust="0"/>
    <p:restoredTop sz="94660"/>
  </p:normalViewPr>
  <p:slideViewPr>
    <p:cSldViewPr>
      <p:cViewPr>
        <p:scale>
          <a:sx n="70" d="100"/>
          <a:sy n="70" d="100"/>
        </p:scale>
        <p:origin x="-85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7F72F8-43E1-4DCE-8A13-9F9300B08A55}" type="datetimeFigureOut">
              <a:rPr lang="ru-RU" smtClean="0"/>
              <a:pPr/>
              <a:t>24.02.2010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9BB3C2-016B-4543-A961-16AE4D5FBD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Турнир знатоков информатики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Внеклассное мероприятие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1785926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2400" dirty="0" smtClean="0">
                <a:latin typeface="Monotype Corsiva" pitchFamily="66" charset="0"/>
              </a:rPr>
              <a:t>«Кто владеет информацией,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тот владеет миром!»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со зрителями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3900502"/>
          </a:xfrm>
        </p:spPr>
        <p:txBody>
          <a:bodyPr>
            <a:normAutofit/>
          </a:bodyPr>
          <a:lstStyle/>
          <a:p>
            <a:pPr marL="0" lvl="0" indent="355600">
              <a:buNone/>
            </a:pPr>
            <a:r>
              <a:rPr lang="ru-RU" dirty="0" smtClean="0"/>
              <a:t>5.Какое устройство относится к устройствам ввода текстовой информации? </a:t>
            </a:r>
          </a:p>
          <a:p>
            <a:pPr marL="0" lvl="0" indent="35560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А. Текстовый редактор </a:t>
            </a:r>
          </a:p>
          <a:p>
            <a:pPr marL="0" lvl="0" indent="35560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Б. Экран дисплея </a:t>
            </a:r>
          </a:p>
          <a:p>
            <a:pPr marL="0" lvl="0" indent="35560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В. Клавиатура </a:t>
            </a:r>
          </a:p>
          <a:p>
            <a:pPr marL="0" lvl="0" indent="35560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Г. Магнитный диск </a:t>
            </a:r>
          </a:p>
          <a:p>
            <a:pPr marL="0" lvl="0" indent="35560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Д. Процессор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3" y="2772069"/>
            <a:ext cx="5357818" cy="408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со зрителями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2471742"/>
          </a:xfrm>
        </p:spPr>
        <p:txBody>
          <a:bodyPr>
            <a:normAutofit fontScale="92500" lnSpcReduction="10000"/>
          </a:bodyPr>
          <a:lstStyle/>
          <a:p>
            <a:pPr marL="0" lvl="0" indent="355600">
              <a:buNone/>
            </a:pPr>
            <a:r>
              <a:rPr lang="ru-RU" dirty="0" smtClean="0"/>
              <a:t>6.Составьте правильную последовательность создания  текстового документа</a:t>
            </a:r>
          </a:p>
          <a:p>
            <a:pPr marL="0" lvl="0" indent="35560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А.Форматирование</a:t>
            </a:r>
          </a:p>
          <a:p>
            <a:pPr marL="0" lvl="0" indent="35560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Б.Вывод на печать документа</a:t>
            </a:r>
          </a:p>
          <a:p>
            <a:pPr marL="0" lvl="0" indent="35560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В.Ввод </a:t>
            </a:r>
          </a:p>
          <a:p>
            <a:pPr marL="0" lvl="0" indent="35560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Г.Редактирование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521" t="7812" r="35547" b="35547"/>
          <a:stretch>
            <a:fillRect/>
          </a:stretch>
        </p:blipFill>
        <p:spPr bwMode="auto">
          <a:xfrm>
            <a:off x="4357686" y="3143248"/>
            <a:ext cx="4714876" cy="36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i="1" dirty="0" smtClean="0"/>
              <a:t>1. </a:t>
            </a:r>
            <a:r>
              <a:rPr lang="ru-RU" sz="3200" b="1" i="1" dirty="0" err="1" smtClean="0"/>
              <a:t>Переливашка</a:t>
            </a:r>
            <a:r>
              <a:rPr lang="ru-RU" sz="3200" dirty="0" smtClean="0"/>
              <a:t> </a:t>
            </a:r>
          </a:p>
          <a:p>
            <a:pPr marL="0" indent="355600" algn="just">
              <a:buNone/>
            </a:pPr>
            <a:r>
              <a:rPr lang="ru-RU" dirty="0" smtClean="0"/>
              <a:t>Имеются 2 кувшина ёмкостью 3 л и 8 л. </a:t>
            </a:r>
            <a:br>
              <a:rPr lang="ru-RU" dirty="0" smtClean="0"/>
            </a:br>
            <a:r>
              <a:rPr lang="ru-RU" dirty="0" smtClean="0"/>
              <a:t>Как можно налить в 8 литровый кувшин 7 литров воды из речки. </a:t>
            </a:r>
          </a:p>
          <a:p>
            <a:pPr marL="0" indent="355600" algn="just">
              <a:buNone/>
            </a:pPr>
            <a:r>
              <a:rPr lang="ru-RU" dirty="0" smtClean="0"/>
              <a:t>(Разрешается пользоваться только этими кувшинами) </a:t>
            </a:r>
          </a:p>
          <a:p>
            <a:pPr marL="0" indent="35560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 </a:t>
            </a:r>
            <a:r>
              <a:rPr lang="ru-RU" b="1" dirty="0" smtClean="0"/>
              <a:t>тур «Заморочки из бочки»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13129"/>
          <a:stretch>
            <a:fillRect/>
          </a:stretch>
        </p:blipFill>
        <p:spPr bwMode="auto">
          <a:xfrm>
            <a:off x="2500298" y="3500438"/>
            <a:ext cx="4286280" cy="290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8811" y="4516947"/>
            <a:ext cx="9245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л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1819" y="5572140"/>
            <a:ext cx="9245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924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2. Золотой ключик</a:t>
            </a:r>
            <a:r>
              <a:rPr lang="ru-RU" sz="3200" dirty="0" smtClean="0"/>
              <a:t> </a:t>
            </a:r>
          </a:p>
          <a:p>
            <a:pPr marL="0" indent="457200" algn="just">
              <a:buNone/>
            </a:pPr>
            <a:r>
              <a:rPr lang="ru-RU" sz="2500" dirty="0" smtClean="0"/>
              <a:t>Рассказывают, что черепаха </a:t>
            </a:r>
            <a:r>
              <a:rPr lang="ru-RU" sz="2500" dirty="0" err="1" smtClean="0"/>
              <a:t>Тортилла</a:t>
            </a:r>
            <a:r>
              <a:rPr lang="ru-RU" sz="2500" dirty="0" smtClean="0"/>
              <a:t> отдала золотой ключик Буратино не так просто, а вынесла 3 коробочки: красную, жёлтую и зелёную. На красной коробочке было написано: "Здесь золотой ключик"; на жёлтой - "Зелёная коробочка пуста"; а на зелёной - "Здесь нет золотого ключика".</a:t>
            </a:r>
            <a:r>
              <a:rPr lang="ru-RU" sz="2500" i="1" dirty="0" smtClean="0"/>
              <a:t>  </a:t>
            </a:r>
          </a:p>
          <a:p>
            <a:pPr marL="0" indent="457200" algn="just">
              <a:buNone/>
            </a:pPr>
            <a:r>
              <a:rPr lang="ru-RU" sz="2500" b="1" dirty="0" smtClean="0"/>
              <a:t>Все надписи неверны</a:t>
            </a:r>
            <a:r>
              <a:rPr lang="ru-RU" sz="2500" dirty="0" smtClean="0"/>
              <a:t>. </a:t>
            </a:r>
          </a:p>
          <a:p>
            <a:pPr marL="0" indent="457200" algn="just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Где золотой ключик? </a:t>
            </a:r>
          </a:p>
          <a:p>
            <a:pPr marL="0" indent="35560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 </a:t>
            </a:r>
            <a:r>
              <a:rPr lang="ru-RU" b="1" dirty="0" smtClean="0"/>
              <a:t>тур «Заморочки из бочки»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14752"/>
            <a:ext cx="4500594" cy="30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со зрителями -  </a:t>
            </a:r>
            <a:r>
              <a:rPr lang="ru-RU" b="1" i="1" dirty="0" smtClean="0"/>
              <a:t>исполнение частушек </a:t>
            </a:r>
            <a:endParaRPr lang="ru-RU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6096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тур  «Шифровальщики»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/>
              <a:t>1. Расшифровка</a:t>
            </a:r>
            <a:r>
              <a:rPr lang="ru-RU" sz="2800" dirty="0" smtClean="0"/>
              <a:t> </a:t>
            </a:r>
          </a:p>
          <a:p>
            <a:pPr marL="0" indent="457200" algn="just">
              <a:buNone/>
            </a:pPr>
            <a:r>
              <a:rPr lang="ru-RU" dirty="0" smtClean="0"/>
              <a:t>Из далекой Австралии от известного хакера </a:t>
            </a:r>
            <a:r>
              <a:rPr lang="ru-RU" dirty="0" err="1" smtClean="0"/>
              <a:t>Банби</a:t>
            </a:r>
            <a:r>
              <a:rPr lang="ru-RU" dirty="0" smtClean="0"/>
              <a:t> по кличке «Кенгуру» пришло письмо: «Дорогие коллеги, помогите, пожалуйста, понять содержимое этого сообщения»:</a:t>
            </a:r>
          </a:p>
          <a:p>
            <a:pPr marL="0" indent="457200">
              <a:buNone/>
            </a:pPr>
            <a:endParaRPr lang="ru-RU" b="1" dirty="0" smtClean="0"/>
          </a:p>
          <a:p>
            <a:pPr marL="0" indent="45720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9F 00 E2 A5 A1 EF 00 AB EE A1 AB </a:t>
            </a:r>
            <a:r>
              <a:rPr lang="ru-RU" b="1" dirty="0" smtClean="0">
                <a:solidFill>
                  <a:srgbClr val="008000"/>
                </a:solidFill>
              </a:rPr>
              <a:t>ЕЕ</a:t>
            </a:r>
            <a:r>
              <a:rPr lang="en-US" b="1" dirty="0" smtClean="0">
                <a:solidFill>
                  <a:srgbClr val="008000"/>
                </a:solidFill>
              </a:rPr>
              <a:t> 21 00 8C A0 E8 </a:t>
            </a:r>
            <a:r>
              <a:rPr lang="ru-RU" b="1" dirty="0" smtClean="0">
                <a:solidFill>
                  <a:srgbClr val="008000"/>
                </a:solidFill>
              </a:rPr>
              <a:t>А</a:t>
            </a:r>
            <a:r>
              <a:rPr lang="en-US" b="1" dirty="0" smtClean="0">
                <a:solidFill>
                  <a:srgbClr val="008000"/>
                </a:solidFill>
              </a:rPr>
              <a:t>0 F9</a:t>
            </a:r>
            <a:endParaRPr lang="ru-RU" dirty="0" smtClean="0">
              <a:solidFill>
                <a:srgbClr val="008000"/>
              </a:solidFill>
            </a:endParaRPr>
          </a:p>
          <a:p>
            <a:pPr marL="0" indent="45720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тур  «Шифровальщики»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2800" b="1" i="1" dirty="0" smtClean="0"/>
              <a:t>2.Зашифровка</a:t>
            </a:r>
            <a:r>
              <a:rPr lang="ru-RU" sz="2800" dirty="0" smtClean="0"/>
              <a:t> </a:t>
            </a:r>
          </a:p>
          <a:p>
            <a:pPr marL="0" indent="635000" algn="just">
              <a:buNone/>
            </a:pPr>
            <a:r>
              <a:rPr lang="ru-RU" dirty="0" smtClean="0"/>
              <a:t>Штирлицу необходимо передать срочное сообщение в Центр. Помогите радистке Кэт зашифровать сообщение: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Гитлер Капут, Победа! </a:t>
            </a:r>
            <a:r>
              <a:rPr lang="ru-RU" sz="3200" b="1" dirty="0" err="1" smtClean="0">
                <a:solidFill>
                  <a:srgbClr val="FF0000"/>
                </a:solidFill>
              </a:rPr>
              <a:t>Юстас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0" indent="45720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7812"/>
          <a:stretch>
            <a:fillRect/>
          </a:stretch>
        </p:blipFill>
        <p:spPr bwMode="auto">
          <a:xfrm>
            <a:off x="4500562" y="3566574"/>
            <a:ext cx="4405322" cy="304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Игра со зрителями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52610"/>
          </a:xfrm>
        </p:spPr>
        <p:txBody>
          <a:bodyPr/>
          <a:lstStyle/>
          <a:p>
            <a:pPr marL="0" indent="531813" algn="just">
              <a:buNone/>
            </a:pPr>
            <a:r>
              <a:rPr lang="ru-RU" i="1" dirty="0" smtClean="0"/>
              <a:t>Сейчас команды по очереди будут выступать в роли источника информации, а зрители в роли приемника. Передача информации будет происходить с помощью мимики и жестов.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b="59660"/>
          <a:stretch>
            <a:fillRect/>
          </a:stretch>
        </p:blipFill>
        <p:spPr bwMode="auto">
          <a:xfrm>
            <a:off x="1928794" y="2857496"/>
            <a:ext cx="4762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401080" cy="990584"/>
          </a:xfrm>
        </p:spPr>
        <p:txBody>
          <a:bodyPr>
            <a:normAutofit/>
          </a:bodyPr>
          <a:lstStyle/>
          <a:p>
            <a:r>
              <a:rPr lang="ru-RU" b="1" dirty="0" smtClean="0"/>
              <a:t>Четвертый тур  «Конкурс – прочти слова»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72518" cy="85247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2000" dirty="0" smtClean="0"/>
              <a:t>В табличках приведены слова, связанные с информатикой и компьютерами, причем буквы слов разбросаны по ячейкам, составьте загаданные слова.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10" y="2266952"/>
          <a:ext cx="4714906" cy="4019568"/>
        </p:xfrm>
        <a:graphic>
          <a:graphicData uri="http://schemas.openxmlformats.org/drawingml/2006/table">
            <a:tbl>
              <a:tblPr/>
              <a:tblGrid>
                <a:gridCol w="673558"/>
                <a:gridCol w="673558"/>
                <a:gridCol w="673558"/>
                <a:gridCol w="673558"/>
                <a:gridCol w="673558"/>
                <a:gridCol w="673558"/>
                <a:gridCol w="673558"/>
              </a:tblGrid>
              <a:tr h="669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Я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Пятый тур «Разгадай ребус»</a:t>
            </a:r>
            <a:endParaRPr lang="ru-RU" b="1" dirty="0"/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185987" y="1643050"/>
            <a:ext cx="3814773" cy="4500594"/>
            <a:chOff x="1107" y="1136"/>
            <a:chExt cx="10011" cy="12537"/>
          </a:xfrm>
        </p:grpSpPr>
        <p:pic>
          <p:nvPicPr>
            <p:cNvPr id="30723" name="Picture 3" descr="s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6" y="1136"/>
              <a:ext cx="8811" cy="4046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30724" name="Picture 4" descr="k5"/>
            <p:cNvPicPr>
              <a:picLocks noChangeAspect="1" noChangeArrowheads="1"/>
            </p:cNvPicPr>
            <p:nvPr/>
          </p:nvPicPr>
          <p:blipFill>
            <a:blip r:embed="rId3"/>
            <a:srcRect t="13756"/>
            <a:stretch>
              <a:fillRect/>
            </a:stretch>
          </p:blipFill>
          <p:spPr bwMode="auto">
            <a:xfrm>
              <a:off x="1107" y="10287"/>
              <a:ext cx="10011" cy="3386"/>
            </a:xfrm>
            <a:prstGeom prst="rect">
              <a:avLst/>
            </a:prstGeom>
            <a:noFill/>
            <a:ln w="762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30725" name="Picture 5" descr="s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67" y="5787"/>
              <a:ext cx="8820" cy="4070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</p:pic>
      </p:grp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 l="30893" t="42421" r="67914" b="54675"/>
          <a:stretch>
            <a:fillRect/>
          </a:stretch>
        </p:blipFill>
        <p:spPr bwMode="auto">
          <a:xfrm>
            <a:off x="4214810" y="5318536"/>
            <a:ext cx="185738" cy="32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Представление команд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30250" indent="449263">
              <a:buNone/>
            </a:pPr>
            <a:r>
              <a:rPr lang="ru-RU" sz="2800" b="1" u="sng" dirty="0" smtClean="0"/>
              <a:t>Первая команда </a:t>
            </a:r>
          </a:p>
          <a:p>
            <a:pPr marL="7938" indent="449263">
              <a:buNone/>
            </a:pPr>
            <a:r>
              <a:rPr lang="ru-RU" dirty="0" smtClean="0"/>
              <a:t>Название: «»</a:t>
            </a:r>
          </a:p>
          <a:p>
            <a:pPr marL="7938" indent="449263">
              <a:buNone/>
            </a:pPr>
            <a:r>
              <a:rPr lang="ru-RU" dirty="0" smtClean="0"/>
              <a:t>Эмблема:</a:t>
            </a:r>
          </a:p>
          <a:p>
            <a:pPr marL="7938" indent="449263">
              <a:buNone/>
            </a:pPr>
            <a:r>
              <a:rPr lang="ru-RU" dirty="0" smtClean="0"/>
              <a:t>Девиз: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Шестой тур «Опознай пословицу»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3071834"/>
          </a:xfrm>
        </p:spPr>
        <p:txBody>
          <a:bodyPr>
            <a:noAutofit/>
          </a:bodyPr>
          <a:lstStyle/>
          <a:p>
            <a:pPr marL="0" indent="355600">
              <a:buNone/>
            </a:pPr>
            <a:r>
              <a:rPr lang="ru-RU" sz="2400" dirty="0" smtClean="0"/>
              <a:t>К шарам по очереди подходят участники команд, прокалывают шар булавкой, берут листок с заданием, читают пословицу и через 30 секунд дают правильную интерпретацию.</a:t>
            </a:r>
          </a:p>
          <a:p>
            <a:pPr marL="0" indent="355600">
              <a:buNone/>
            </a:pPr>
            <a:r>
              <a:rPr lang="ru-RU" sz="2400" i="1" u="sng" dirty="0" smtClean="0"/>
              <a:t>Например:</a:t>
            </a:r>
          </a:p>
          <a:p>
            <a:pPr marL="0" indent="355600">
              <a:buNone/>
            </a:pPr>
            <a:endParaRPr lang="ru-RU" sz="2400" dirty="0" smtClean="0"/>
          </a:p>
          <a:p>
            <a:pPr marL="0" indent="355600">
              <a:buNone/>
            </a:pPr>
            <a:endParaRPr lang="ru-RU" sz="2400" dirty="0" smtClean="0"/>
          </a:p>
          <a:p>
            <a:pPr marL="0" indent="355600">
              <a:buNone/>
            </a:pPr>
            <a:r>
              <a:rPr lang="ru-RU" sz="2400" dirty="0" smtClean="0"/>
              <a:t>За каждую отгаданную пословицу команде начисляется </a:t>
            </a:r>
            <a:br>
              <a:rPr lang="ru-RU" sz="2400" dirty="0" smtClean="0"/>
            </a:br>
            <a:r>
              <a:rPr lang="ru-RU" sz="2400" dirty="0" smtClean="0"/>
              <a:t>1 балл. </a:t>
            </a:r>
          </a:p>
          <a:p>
            <a:pPr marL="0" indent="355600">
              <a:buNone/>
            </a:pPr>
            <a:r>
              <a:rPr lang="ru-RU" sz="2400" dirty="0" smtClean="0"/>
              <a:t>Если участник команды затрудняется дать ответ, то команде-сопернице дается шанс угадать пословицу, за что она получает дополнительное очко, если никто не угадал, то вопрос передается зрителям.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3288986"/>
          <a:ext cx="8572560" cy="71151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86280"/>
                <a:gridCol w="4286280"/>
              </a:tblGrid>
              <a:tr h="711518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же хакер не любит скоростной интернет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же русский не любит быстрой езды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Седьмой тур «Великие художники» 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42873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Каждый член команды подходит к своей доске  и рисует данное ему задание.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Последним выходит капитан.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5095868" cy="35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Представление команд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30250" indent="449263">
              <a:buNone/>
            </a:pPr>
            <a:r>
              <a:rPr lang="ru-RU" sz="2800" b="1" u="sng" dirty="0" smtClean="0"/>
              <a:t>Вторая команда </a:t>
            </a:r>
          </a:p>
          <a:p>
            <a:pPr marL="7938" indent="449263">
              <a:buNone/>
            </a:pPr>
            <a:r>
              <a:rPr lang="ru-RU" dirty="0" smtClean="0"/>
              <a:t>Название: «»</a:t>
            </a:r>
          </a:p>
          <a:p>
            <a:pPr marL="7938" indent="449263">
              <a:buNone/>
            </a:pPr>
            <a:r>
              <a:rPr lang="ru-RU" dirty="0" smtClean="0"/>
              <a:t>Эмблема:</a:t>
            </a:r>
          </a:p>
          <a:p>
            <a:pPr marL="7938" indent="449263">
              <a:buNone/>
            </a:pPr>
            <a:r>
              <a:rPr lang="ru-RU" dirty="0" smtClean="0"/>
              <a:t>Девиз: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тур «Разгадай кроссворд»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1556" y="4214818"/>
            <a:ext cx="8372476" cy="2214578"/>
          </a:xfrm>
        </p:spPr>
        <p:txBody>
          <a:bodyPr>
            <a:normAutofit fontScale="92500" lnSpcReduction="20000"/>
          </a:bodyPr>
          <a:lstStyle/>
          <a:p>
            <a:pPr marL="257175" lvl="0" indent="-257175">
              <a:buFont typeface="+mj-lt"/>
              <a:buAutoNum type="arabicPeriod"/>
            </a:pPr>
            <a:r>
              <a:rPr lang="ru-RU" sz="2100" dirty="0" smtClean="0">
                <a:latin typeface="Arial Narrow" pitchFamily="34" charset="0"/>
              </a:rPr>
              <a:t>«</a:t>
            </a:r>
            <a:r>
              <a:rPr lang="ru-RU" sz="2100" dirty="0">
                <a:latin typeface="Arial Narrow" pitchFamily="34" charset="0"/>
              </a:rPr>
              <a:t>Мозг» компьютера.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ввода звука.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прослушивания музыки, звука.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хранения программ и данных.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просмотра информации.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Манипулятор для управления движущимися объектами в компьютерных играх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ввода информации в компьютер с листа бумаги.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480" y="1357298"/>
          <a:ext cx="4673600" cy="2828925"/>
        </p:xfrm>
        <a:graphic>
          <a:graphicData uri="http://schemas.openxmlformats.org/drawingml/2006/table">
            <a:tbl>
              <a:tblPr/>
              <a:tblGrid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</a:tblGrid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b="1" dirty="0" smtClean="0"/>
              <a:t>I </a:t>
            </a:r>
            <a:r>
              <a:rPr lang="ru-RU" b="1" dirty="0" smtClean="0"/>
              <a:t>тур «Разгадай кроссворд»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1556" y="4214818"/>
            <a:ext cx="8372476" cy="2214578"/>
          </a:xfrm>
        </p:spPr>
        <p:txBody>
          <a:bodyPr>
            <a:normAutofit fontScale="92500" lnSpcReduction="20000"/>
          </a:bodyPr>
          <a:lstStyle/>
          <a:p>
            <a:pPr marL="257175" lvl="0" indent="-257175">
              <a:buFont typeface="+mj-lt"/>
              <a:buAutoNum type="arabicPeriod"/>
            </a:pPr>
            <a:r>
              <a:rPr lang="ru-RU" sz="2100" dirty="0" smtClean="0">
                <a:latin typeface="Arial Narrow" pitchFamily="34" charset="0"/>
              </a:rPr>
              <a:t>«</a:t>
            </a:r>
            <a:r>
              <a:rPr lang="ru-RU" sz="2100" dirty="0">
                <a:latin typeface="Arial Narrow" pitchFamily="34" charset="0"/>
              </a:rPr>
              <a:t>Мозг» компьютера.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ввода звука.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прослушивания музыки, звука.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хранения программ и данных.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просмотра информации. 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Манипулятор для управления движущимися объектами в компьютерных играх</a:t>
            </a:r>
          </a:p>
          <a:p>
            <a:pPr marL="257175" lvl="0" indent="-257175">
              <a:buFont typeface="+mj-lt"/>
              <a:buAutoNum type="arabicPeriod"/>
            </a:pPr>
            <a:r>
              <a:rPr lang="ru-RU" sz="2100" dirty="0">
                <a:latin typeface="Arial Narrow" pitchFamily="34" charset="0"/>
              </a:rPr>
              <a:t>Устройство для ввода информации в компьютер с листа бумаги.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57356" y="1214421"/>
          <a:ext cx="4929216" cy="3143272"/>
        </p:xfrm>
        <a:graphic>
          <a:graphicData uri="http://schemas.openxmlformats.org/drawingml/2006/table">
            <a:tbl>
              <a:tblPr/>
              <a:tblGrid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  <a:gridCol w="308076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со зрителями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00266"/>
            <a:ext cx="8229600" cy="2471742"/>
          </a:xfrm>
        </p:spPr>
        <p:txBody>
          <a:bodyPr>
            <a:normAutofit/>
          </a:bodyPr>
          <a:lstStyle/>
          <a:p>
            <a:pPr marL="0" lvl="0" indent="796925">
              <a:buNone/>
            </a:pPr>
            <a:r>
              <a:rPr lang="ru-RU" dirty="0" smtClean="0"/>
              <a:t>1.Какое </a:t>
            </a:r>
            <a:r>
              <a:rPr lang="ru-RU" dirty="0"/>
              <a:t>из 2-х сообщений содержит меньше информации с точки зрения информатики? </a:t>
            </a:r>
            <a:endParaRPr lang="ru-RU" dirty="0" smtClean="0"/>
          </a:p>
          <a:p>
            <a:pPr marL="0" lvl="0" indent="796925">
              <a:buNone/>
            </a:pPr>
            <a:r>
              <a:rPr lang="ru-RU" dirty="0" smtClean="0"/>
              <a:t>А.</a:t>
            </a:r>
            <a:r>
              <a:rPr lang="ru-RU" i="1" dirty="0" smtClean="0"/>
              <a:t>Килограмм</a:t>
            </a:r>
          </a:p>
          <a:p>
            <a:pPr marL="0" lvl="0" indent="796925">
              <a:buNone/>
            </a:pPr>
            <a:r>
              <a:rPr lang="ru-RU" i="1" dirty="0" smtClean="0"/>
              <a:t>Б.Тонна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со зрителями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00266"/>
            <a:ext cx="8229600" cy="2971808"/>
          </a:xfrm>
        </p:spPr>
        <p:txBody>
          <a:bodyPr>
            <a:normAutofit/>
          </a:bodyPr>
          <a:lstStyle/>
          <a:p>
            <a:pPr marL="0" lvl="0" indent="539750">
              <a:buNone/>
            </a:pPr>
            <a:r>
              <a:rPr lang="ru-RU" dirty="0" smtClean="0"/>
              <a:t>2.Иван </a:t>
            </a:r>
            <a:r>
              <a:rPr lang="ru-RU" dirty="0"/>
              <a:t>нажимает клавиши клавиатуры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 </a:t>
            </a:r>
            <a:r>
              <a:rPr lang="ru-RU" dirty="0"/>
              <a:t>скоростью 2 клавиши в сек. </a:t>
            </a:r>
            <a:br>
              <a:rPr lang="ru-RU" dirty="0"/>
            </a:br>
            <a:r>
              <a:rPr lang="ru-RU" i="1" dirty="0"/>
              <a:t>За сколько сек. </a:t>
            </a:r>
            <a:r>
              <a:rPr lang="ru-RU" dirty="0"/>
              <a:t>Иван передает информацию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листочка на экран  </a:t>
            </a:r>
            <a:r>
              <a:rPr lang="ru-RU" dirty="0" smtClean="0"/>
              <a:t>компьютера</a:t>
            </a:r>
          </a:p>
          <a:p>
            <a:pPr marL="0" lvl="0" indent="53975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Крокодил </a:t>
            </a:r>
            <a:r>
              <a:rPr lang="ru-RU" b="1" i="1" dirty="0">
                <a:solidFill>
                  <a:srgbClr val="00B050"/>
                </a:solidFill>
              </a:rPr>
              <a:t>Гена.</a:t>
            </a:r>
            <a:r>
              <a:rPr lang="ru-RU" dirty="0">
                <a:solidFill>
                  <a:srgbClr val="00B050"/>
                </a:solidFill>
              </a:rPr>
              <a:t> 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857628"/>
            <a:ext cx="24526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со зрителями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00266"/>
            <a:ext cx="8229600" cy="2471742"/>
          </a:xfrm>
        </p:spPr>
        <p:txBody>
          <a:bodyPr>
            <a:normAutofit/>
          </a:bodyPr>
          <a:lstStyle/>
          <a:p>
            <a:pPr marL="0" lvl="0" indent="635000">
              <a:buNone/>
            </a:pPr>
            <a:r>
              <a:rPr lang="ru-RU" dirty="0" smtClean="0"/>
              <a:t>3.Память компьютера состоит из ячеек, которые называют байтами. В одном байте может хранится один символ. Сколько байт нужно для хранения сообщения :</a:t>
            </a:r>
          </a:p>
          <a:p>
            <a:pPr marL="0" lvl="0" indent="635000"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Что за шум?</a:t>
            </a:r>
            <a:r>
              <a:rPr lang="ru-RU" sz="4000" dirty="0" smtClean="0">
                <a:solidFill>
                  <a:srgbClr val="0070C0"/>
                </a:solidFill>
              </a:rPr>
              <a:t>  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со зрителями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00266"/>
            <a:ext cx="8229600" cy="2828932"/>
          </a:xfrm>
        </p:spPr>
        <p:txBody>
          <a:bodyPr>
            <a:normAutofit/>
          </a:bodyPr>
          <a:lstStyle/>
          <a:p>
            <a:pPr marL="0" lvl="0" indent="533400">
              <a:buNone/>
            </a:pPr>
            <a:r>
              <a:rPr lang="ru-RU" dirty="0" smtClean="0"/>
              <a:t>4.Какой информационный процесс имеет место </a:t>
            </a:r>
            <a:br>
              <a:rPr lang="ru-RU" dirty="0" smtClean="0"/>
            </a:br>
            <a:r>
              <a:rPr lang="ru-RU" dirty="0" smtClean="0"/>
              <a:t>при печати текста на принтере? </a:t>
            </a:r>
          </a:p>
          <a:p>
            <a:pPr marL="279400" lv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А.Обработка 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Б. Передача 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В. Обработка и хранение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76" y="3071810"/>
            <a:ext cx="3214690" cy="319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248</TotalTime>
  <Words>640</Words>
  <Application>Microsoft Office PowerPoint</Application>
  <PresentationFormat>Экран (4:3)</PresentationFormat>
  <Paragraphs>222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Турнир знатоков информатики</vt:lpstr>
      <vt:lpstr>Представление команд</vt:lpstr>
      <vt:lpstr>Представление команд</vt:lpstr>
      <vt:lpstr>I тур «Разгадай кроссворд»</vt:lpstr>
      <vt:lpstr>I тур «Разгадай кроссворд»</vt:lpstr>
      <vt:lpstr>Игра со зрителями</vt:lpstr>
      <vt:lpstr>Игра со зрителями</vt:lpstr>
      <vt:lpstr>Игра со зрителями</vt:lpstr>
      <vt:lpstr>Игра со зрителями</vt:lpstr>
      <vt:lpstr>Игра со зрителями</vt:lpstr>
      <vt:lpstr>Игра со зрителями</vt:lpstr>
      <vt:lpstr>II тур «Заморочки из бочки»</vt:lpstr>
      <vt:lpstr>II тур «Заморочки из бочки»</vt:lpstr>
      <vt:lpstr>Игра со зрителями -  исполнение частушек </vt:lpstr>
      <vt:lpstr>Третий тур  «Шифровальщики»</vt:lpstr>
      <vt:lpstr>Третий тур  «Шифровальщики»</vt:lpstr>
      <vt:lpstr>Игра со зрителями</vt:lpstr>
      <vt:lpstr>Четвертый тур  «Конкурс – прочти слова»</vt:lpstr>
      <vt:lpstr>Пятый тур «Разгадай ребус»</vt:lpstr>
      <vt:lpstr>Шестой тур «Опознай пословицу»</vt:lpstr>
      <vt:lpstr>Седьмой тур «Великие художники» 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владеет информацией,  тот владеет миром</dc:title>
  <dc:creator>ADMIN</dc:creator>
  <cp:lastModifiedBy>Владелец</cp:lastModifiedBy>
  <cp:revision>28</cp:revision>
  <dcterms:created xsi:type="dcterms:W3CDTF">2010-02-23T15:52:57Z</dcterms:created>
  <dcterms:modified xsi:type="dcterms:W3CDTF">2010-02-24T06:25:32Z</dcterms:modified>
</cp:coreProperties>
</file>